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6" r:id="rId4"/>
    <p:sldId id="271" r:id="rId5"/>
    <p:sldId id="278" r:id="rId6"/>
    <p:sldId id="279" r:id="rId7"/>
    <p:sldId id="280" r:id="rId8"/>
    <p:sldId id="282" r:id="rId9"/>
    <p:sldId id="281" r:id="rId10"/>
  </p:sldIdLst>
  <p:sldSz cx="17610138" cy="990600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3556" userDrawn="1">
          <p15:clr>
            <a:srgbClr val="A4A3A4"/>
          </p15:clr>
        </p15:guide>
        <p15:guide id="3" orient="horz" pos="14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18"/>
    <a:srgbClr val="4092F5"/>
    <a:srgbClr val="EEECE1"/>
    <a:srgbClr val="DD0D1F"/>
    <a:srgbClr val="D02C31"/>
    <a:srgbClr val="D12B30"/>
    <a:srgbClr val="CF3134"/>
    <a:srgbClr val="CC1718"/>
    <a:srgbClr val="ED1C26"/>
    <a:srgbClr val="7DA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99" autoAdjust="0"/>
  </p:normalViewPr>
  <p:slideViewPr>
    <p:cSldViewPr>
      <p:cViewPr varScale="1">
        <p:scale>
          <a:sx n="50" d="100"/>
          <a:sy n="50" d="100"/>
        </p:scale>
        <p:origin x="1051" y="48"/>
      </p:cViewPr>
      <p:guideLst>
        <p:guide orient="horz" pos="2256"/>
        <p:guide pos="3556"/>
        <p:guide orient="horz"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8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edidja Tebah" userId="cb446bf896e6d3b1" providerId="LiveId" clId="{E5050C5D-3C59-4C8E-B7DB-1FA0244D92EA}"/>
    <pc:docChg chg="modSld">
      <pc:chgData name="Khedidja Tebah" userId="cb446bf896e6d3b1" providerId="LiveId" clId="{E5050C5D-3C59-4C8E-B7DB-1FA0244D92EA}" dt="2020-10-27T13:03:45.628" v="11" actId="108"/>
      <pc:docMkLst>
        <pc:docMk/>
      </pc:docMkLst>
      <pc:sldChg chg="modSp mod">
        <pc:chgData name="Khedidja Tebah" userId="cb446bf896e6d3b1" providerId="LiveId" clId="{E5050C5D-3C59-4C8E-B7DB-1FA0244D92EA}" dt="2020-10-27T13:03:20.506" v="10" actId="20577"/>
        <pc:sldMkLst>
          <pc:docMk/>
          <pc:sldMk cId="2339186318" sldId="257"/>
        </pc:sldMkLst>
        <pc:spChg chg="mod">
          <ac:chgData name="Khedidja Tebah" userId="cb446bf896e6d3b1" providerId="LiveId" clId="{E5050C5D-3C59-4C8E-B7DB-1FA0244D92EA}" dt="2020-10-27T13:03:20.506" v="10" actId="20577"/>
          <ac:spMkLst>
            <pc:docMk/>
            <pc:sldMk cId="2339186318" sldId="257"/>
            <ac:spMk id="10" creationId="{00000000-0000-0000-0000-000000000000}"/>
          </ac:spMkLst>
        </pc:spChg>
      </pc:sldChg>
      <pc:sldChg chg="modSp mod">
        <pc:chgData name="Khedidja Tebah" userId="cb446bf896e6d3b1" providerId="LiveId" clId="{E5050C5D-3C59-4C8E-B7DB-1FA0244D92EA}" dt="2020-10-27T13:02:38.470" v="1" actId="108"/>
        <pc:sldMkLst>
          <pc:docMk/>
          <pc:sldMk cId="1176077160" sldId="258"/>
        </pc:sldMkLst>
        <pc:spChg chg="mod">
          <ac:chgData name="Khedidja Tebah" userId="cb446bf896e6d3b1" providerId="LiveId" clId="{E5050C5D-3C59-4C8E-B7DB-1FA0244D92EA}" dt="2020-10-27T13:02:38.470" v="1" actId="108"/>
          <ac:spMkLst>
            <pc:docMk/>
            <pc:sldMk cId="1176077160" sldId="258"/>
            <ac:spMk id="13" creationId="{00000000-0000-0000-0000-000000000000}"/>
          </ac:spMkLst>
        </pc:spChg>
      </pc:sldChg>
      <pc:sldChg chg="modSp mod">
        <pc:chgData name="Khedidja Tebah" userId="cb446bf896e6d3b1" providerId="LiveId" clId="{E5050C5D-3C59-4C8E-B7DB-1FA0244D92EA}" dt="2020-10-27T13:02:53.347" v="3" actId="20577"/>
        <pc:sldMkLst>
          <pc:docMk/>
          <pc:sldMk cId="2598933692" sldId="259"/>
        </pc:sldMkLst>
        <pc:spChg chg="mod">
          <ac:chgData name="Khedidja Tebah" userId="cb446bf896e6d3b1" providerId="LiveId" clId="{E5050C5D-3C59-4C8E-B7DB-1FA0244D92EA}" dt="2020-10-27T13:02:53.347" v="3" actId="20577"/>
          <ac:spMkLst>
            <pc:docMk/>
            <pc:sldMk cId="2598933692" sldId="259"/>
            <ac:spMk id="13" creationId="{00000000-0000-0000-0000-000000000000}"/>
          </ac:spMkLst>
        </pc:spChg>
      </pc:sldChg>
      <pc:sldChg chg="modSp mod">
        <pc:chgData name="Khedidja Tebah" userId="cb446bf896e6d3b1" providerId="LiveId" clId="{E5050C5D-3C59-4C8E-B7DB-1FA0244D92EA}" dt="2020-10-27T13:03:45.628" v="11" actId="108"/>
        <pc:sldMkLst>
          <pc:docMk/>
          <pc:sldMk cId="3364966485" sldId="260"/>
        </pc:sldMkLst>
        <pc:spChg chg="mod">
          <ac:chgData name="Khedidja Tebah" userId="cb446bf896e6d3b1" providerId="LiveId" clId="{E5050C5D-3C59-4C8E-B7DB-1FA0244D92EA}" dt="2020-10-27T13:03:45.628" v="11" actId="108"/>
          <ac:spMkLst>
            <pc:docMk/>
            <pc:sldMk cId="3364966485" sldId="260"/>
            <ac:spMk id="10" creationId="{00000000-0000-0000-0000-000000000000}"/>
          </ac:spMkLst>
        </pc:spChg>
      </pc:sldChg>
      <pc:sldChg chg="modSp mod">
        <pc:chgData name="Khedidja Tebah" userId="cb446bf896e6d3b1" providerId="LiveId" clId="{E5050C5D-3C59-4C8E-B7DB-1FA0244D92EA}" dt="2020-10-27T13:02:28.549" v="0" actId="20577"/>
        <pc:sldMkLst>
          <pc:docMk/>
          <pc:sldMk cId="832488951" sldId="262"/>
        </pc:sldMkLst>
        <pc:spChg chg="mod">
          <ac:chgData name="Khedidja Tebah" userId="cb446bf896e6d3b1" providerId="LiveId" clId="{E5050C5D-3C59-4C8E-B7DB-1FA0244D92EA}" dt="2020-10-27T13:02:28.549" v="0" actId="20577"/>
          <ac:spMkLst>
            <pc:docMk/>
            <pc:sldMk cId="832488951" sldId="26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41F87-D38F-4372-B842-8C113A29723A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7C9AE-C8BD-4B50-B460-36A20176DF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92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DCD9F-EFB8-4F9C-AD79-FEC07D7BD8E5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B51DC-0C10-4609-A456-8FD586438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89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B51DC-0C10-4609-A456-8FD5864380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092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B51DC-0C10-4609-A456-8FD5864380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212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B51DC-0C10-4609-A456-8FD5864380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382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B51DC-0C10-4609-A456-8FD5864380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06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B51DC-0C10-4609-A456-8FD5864380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522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B51DC-0C10-4609-A456-8FD5864380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655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B51DC-0C10-4609-A456-8FD5864380D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42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B51DC-0C10-4609-A456-8FD5864380D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7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20762" y="3070860"/>
            <a:ext cx="1496861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41522" y="5547363"/>
            <a:ext cx="1232709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8060" y="13306"/>
            <a:ext cx="16894018" cy="483850"/>
          </a:xfrm>
        </p:spPr>
        <p:txBody>
          <a:bodyPr lIns="0" tIns="0" rIns="0" bIns="0"/>
          <a:lstStyle>
            <a:lvl1pPr>
              <a:defRPr sz="3144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8060" y="13306"/>
            <a:ext cx="16894018" cy="483850"/>
          </a:xfrm>
        </p:spPr>
        <p:txBody>
          <a:bodyPr lIns="0" tIns="0" rIns="0" bIns="0"/>
          <a:lstStyle>
            <a:lvl1pPr>
              <a:defRPr sz="3144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80507" y="2278383"/>
            <a:ext cx="76604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069221" y="2278383"/>
            <a:ext cx="76604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8060" y="13306"/>
            <a:ext cx="16894018" cy="483850"/>
          </a:xfrm>
        </p:spPr>
        <p:txBody>
          <a:bodyPr lIns="0" tIns="0" rIns="0" bIns="0"/>
          <a:lstStyle>
            <a:lvl1pPr>
              <a:defRPr sz="3144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8060" y="13306"/>
            <a:ext cx="1689401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0507" y="2278383"/>
            <a:ext cx="158491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87447" y="9212583"/>
            <a:ext cx="5635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80507" y="9212583"/>
            <a:ext cx="40503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679299" y="9212583"/>
            <a:ext cx="40503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8826">
        <a:defRPr>
          <a:latin typeface="+mn-lt"/>
          <a:ea typeface="+mn-ea"/>
          <a:cs typeface="+mn-cs"/>
        </a:defRPr>
      </a:lvl2pPr>
      <a:lvl3pPr marL="1197651">
        <a:defRPr>
          <a:latin typeface="+mn-lt"/>
          <a:ea typeface="+mn-ea"/>
          <a:cs typeface="+mn-cs"/>
        </a:defRPr>
      </a:lvl3pPr>
      <a:lvl4pPr marL="1796478">
        <a:defRPr>
          <a:latin typeface="+mn-lt"/>
          <a:ea typeface="+mn-ea"/>
          <a:cs typeface="+mn-cs"/>
        </a:defRPr>
      </a:lvl4pPr>
      <a:lvl5pPr marL="2395303">
        <a:defRPr>
          <a:latin typeface="+mn-lt"/>
          <a:ea typeface="+mn-ea"/>
          <a:cs typeface="+mn-cs"/>
        </a:defRPr>
      </a:lvl5pPr>
      <a:lvl6pPr marL="2994128">
        <a:defRPr>
          <a:latin typeface="+mn-lt"/>
          <a:ea typeface="+mn-ea"/>
          <a:cs typeface="+mn-cs"/>
        </a:defRPr>
      </a:lvl6pPr>
      <a:lvl7pPr marL="3592953">
        <a:defRPr>
          <a:latin typeface="+mn-lt"/>
          <a:ea typeface="+mn-ea"/>
          <a:cs typeface="+mn-cs"/>
        </a:defRPr>
      </a:lvl7pPr>
      <a:lvl8pPr marL="4191779">
        <a:defRPr>
          <a:latin typeface="+mn-lt"/>
          <a:ea typeface="+mn-ea"/>
          <a:cs typeface="+mn-cs"/>
        </a:defRPr>
      </a:lvl8pPr>
      <a:lvl9pPr marL="479060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8826">
        <a:defRPr>
          <a:latin typeface="+mn-lt"/>
          <a:ea typeface="+mn-ea"/>
          <a:cs typeface="+mn-cs"/>
        </a:defRPr>
      </a:lvl2pPr>
      <a:lvl3pPr marL="1197651">
        <a:defRPr>
          <a:latin typeface="+mn-lt"/>
          <a:ea typeface="+mn-ea"/>
          <a:cs typeface="+mn-cs"/>
        </a:defRPr>
      </a:lvl3pPr>
      <a:lvl4pPr marL="1796478">
        <a:defRPr>
          <a:latin typeface="+mn-lt"/>
          <a:ea typeface="+mn-ea"/>
          <a:cs typeface="+mn-cs"/>
        </a:defRPr>
      </a:lvl4pPr>
      <a:lvl5pPr marL="2395303">
        <a:defRPr>
          <a:latin typeface="+mn-lt"/>
          <a:ea typeface="+mn-ea"/>
          <a:cs typeface="+mn-cs"/>
        </a:defRPr>
      </a:lvl5pPr>
      <a:lvl6pPr marL="2994128">
        <a:defRPr>
          <a:latin typeface="+mn-lt"/>
          <a:ea typeface="+mn-ea"/>
          <a:cs typeface="+mn-cs"/>
        </a:defRPr>
      </a:lvl6pPr>
      <a:lvl7pPr marL="3592953">
        <a:defRPr>
          <a:latin typeface="+mn-lt"/>
          <a:ea typeface="+mn-ea"/>
          <a:cs typeface="+mn-cs"/>
        </a:defRPr>
      </a:lvl7pPr>
      <a:lvl8pPr marL="4191779">
        <a:defRPr>
          <a:latin typeface="+mn-lt"/>
          <a:ea typeface="+mn-ea"/>
          <a:cs typeface="+mn-cs"/>
        </a:defRPr>
      </a:lvl8pPr>
      <a:lvl9pPr marL="479060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 descr="visuel%20site%20tract-encadrement-teletravail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6" r="5051" b="1"/>
          <a:stretch/>
        </p:blipFill>
        <p:spPr bwMode="auto">
          <a:xfrm>
            <a:off x="9250143" y="323659"/>
            <a:ext cx="7715693" cy="5658438"/>
          </a:xfrm>
          <a:prstGeom prst="rect">
            <a:avLst/>
          </a:prstGeom>
          <a:noFill/>
        </p:spPr>
      </p:pic>
      <p:sp>
        <p:nvSpPr>
          <p:cNvPr id="14" name="Titre 1"/>
          <p:cNvSpPr txBox="1">
            <a:spLocks/>
          </p:cNvSpPr>
          <p:nvPr/>
        </p:nvSpPr>
        <p:spPr>
          <a:xfrm>
            <a:off x="290220" y="2946400"/>
            <a:ext cx="9144000" cy="2387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fr-FR" sz="96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Télétravail</a:t>
            </a:r>
          </a:p>
          <a:p>
            <a:endParaRPr lang="fr-FR" sz="72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4233069" y="7876403"/>
            <a:ext cx="9144000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598841">
              <a:defRPr>
                <a:latin typeface="+mn-lt"/>
                <a:ea typeface="+mn-ea"/>
                <a:cs typeface="+mn-cs"/>
              </a:defRPr>
            </a:lvl2pPr>
            <a:lvl3pPr marL="1197681">
              <a:defRPr>
                <a:latin typeface="+mn-lt"/>
                <a:ea typeface="+mn-ea"/>
                <a:cs typeface="+mn-cs"/>
              </a:defRPr>
            </a:lvl3pPr>
            <a:lvl4pPr marL="1796522">
              <a:defRPr>
                <a:latin typeface="+mn-lt"/>
                <a:ea typeface="+mn-ea"/>
                <a:cs typeface="+mn-cs"/>
              </a:defRPr>
            </a:lvl4pPr>
            <a:lvl5pPr marL="2395362">
              <a:defRPr>
                <a:latin typeface="+mn-lt"/>
                <a:ea typeface="+mn-ea"/>
                <a:cs typeface="+mn-cs"/>
              </a:defRPr>
            </a:lvl5pPr>
            <a:lvl6pPr marL="2994203">
              <a:defRPr>
                <a:latin typeface="+mn-lt"/>
                <a:ea typeface="+mn-ea"/>
                <a:cs typeface="+mn-cs"/>
              </a:defRPr>
            </a:lvl6pPr>
            <a:lvl7pPr marL="3593043">
              <a:defRPr>
                <a:latin typeface="+mn-lt"/>
                <a:ea typeface="+mn-ea"/>
                <a:cs typeface="+mn-cs"/>
              </a:defRPr>
            </a:lvl7pPr>
            <a:lvl8pPr marL="4191884">
              <a:defRPr>
                <a:latin typeface="+mn-lt"/>
                <a:ea typeface="+mn-ea"/>
                <a:cs typeface="+mn-cs"/>
              </a:defRPr>
            </a:lvl8pPr>
            <a:lvl9pPr marL="4790724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Revendications CGT-CGI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28655" y="6036161"/>
            <a:ext cx="98411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kern="0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#4 - Organisation du Télétravail</a:t>
            </a:r>
            <a:endParaRPr lang="fr-FR" sz="5400" kern="0" dirty="0">
              <a:solidFill>
                <a:srgbClr val="E200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54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Télétravail :  </a:t>
            </a:r>
            <a:r>
              <a:rPr lang="fr-FR" sz="5400" kern="0" dirty="0" smtClean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ordre du jour du 14/12/2020</a:t>
            </a:r>
            <a:endParaRPr lang="fr-FR" sz="54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2670" y="2690366"/>
            <a:ext cx="15937069" cy="546303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Modalité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d’accès au télétravail</a:t>
            </a:r>
          </a:p>
          <a:p>
            <a:pPr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Modalités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d’accès des TH au télétravail</a:t>
            </a:r>
          </a:p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du télétravail</a:t>
            </a:r>
          </a:p>
          <a:p>
            <a:pPr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Prévention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des risques organisationnels et relationnels et des risques de troubles musculo-squelettiques </a:t>
            </a:r>
          </a:p>
          <a:p>
            <a:pPr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L’équipement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au domicile</a:t>
            </a:r>
          </a:p>
          <a:p>
            <a:pPr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L’équipement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travail</a:t>
            </a:r>
            <a:endParaRPr lang="fr-FR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2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54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Télétravail :  </a:t>
            </a:r>
            <a:r>
              <a:rPr lang="fr-FR" sz="5400" kern="0" dirty="0" smtClean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télétravail</a:t>
            </a:r>
            <a:endParaRPr lang="fr-FR" sz="54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32670" y="2286000"/>
            <a:ext cx="15925798" cy="707886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lvl="1">
              <a:buClr>
                <a:schemeClr val="accent4"/>
              </a:buClr>
            </a:pPr>
            <a:r>
              <a:rPr lang="fr-FR" sz="4000" dirty="0" smtClean="0">
                <a:solidFill>
                  <a:srgbClr val="E20018"/>
                </a:solidFill>
                <a:cs typeface="Arial" pitchFamily="34" charset="0"/>
              </a:rPr>
              <a:t>Modalité d’accès des </a:t>
            </a:r>
            <a:r>
              <a:rPr lang="fr-FR" sz="4000" dirty="0">
                <a:solidFill>
                  <a:srgbClr val="E20018"/>
                </a:solidFill>
                <a:cs typeface="Arial" pitchFamily="34" charset="0"/>
              </a:rPr>
              <a:t>travailleurs·euses e</a:t>
            </a:r>
            <a:r>
              <a:rPr lang="fr-FR" sz="4000" dirty="0" smtClean="0">
                <a:solidFill>
                  <a:srgbClr val="E20018"/>
                </a:solidFill>
                <a:cs typeface="Arial" pitchFamily="34" charset="0"/>
              </a:rPr>
              <a:t>n situation de handicap</a:t>
            </a:r>
            <a:endParaRPr lang="fr-FR" sz="4000" dirty="0">
              <a:solidFill>
                <a:srgbClr val="E20018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2670" y="3653165"/>
            <a:ext cx="1593706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 handicap </a:t>
            </a: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saurait justifier la moindre pénalisation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quant à l’accès au télétravail. Pour ce faire, nous portons les revendications suivantes : 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salarié·es en situation d’handicap sont </a:t>
            </a: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éligibles au télétravail au même titre que tout·e salarié·e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 besoin d’adapter les conditions de travail au handicap du ou de la salarié·e </a:t>
            </a: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peut en aucun cas constituer un motif de refus du télétravail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Un·e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télétravailleur·euse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en situation de handicap </a:t>
            </a: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bénéficie de droit d’un aménagement du poste de travail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sur son lieu principal de télétravail, identique à celui réalisé sur site.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 point de </a:t>
            </a: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suivi régulier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 mis en place avec son manager.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334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452269" y="9137820"/>
            <a:ext cx="62484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9001204" y="7010400"/>
            <a:ext cx="7957264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457891" y="7467600"/>
            <a:ext cx="15336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614069" y="5791200"/>
            <a:ext cx="100584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54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Télétravail :  </a:t>
            </a:r>
            <a:r>
              <a:rPr lang="fr-FR" sz="5400" kern="0" dirty="0" smtClean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télétravail</a:t>
            </a:r>
            <a:endParaRPr lang="fr-FR" sz="54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55530" y="2286000"/>
            <a:ext cx="15925798" cy="707886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lvl="1">
              <a:buClr>
                <a:schemeClr val="accent4"/>
              </a:buClr>
            </a:pPr>
            <a:r>
              <a:rPr lang="fr-FR" sz="4000" dirty="0">
                <a:solidFill>
                  <a:srgbClr val="E20018"/>
                </a:solidFill>
                <a:cs typeface="Arial" pitchFamily="34" charset="0"/>
              </a:rPr>
              <a:t>Prévention des </a:t>
            </a:r>
            <a:r>
              <a:rPr lang="fr-FR" sz="4000" dirty="0" smtClean="0">
                <a:solidFill>
                  <a:srgbClr val="E20018"/>
                </a:solidFill>
                <a:cs typeface="Arial" pitchFamily="34" charset="0"/>
              </a:rPr>
              <a:t>risques organisationnels et relationnels et des TMS 1/3</a:t>
            </a:r>
            <a:endParaRPr lang="fr-FR" sz="4000" dirty="0">
              <a:solidFill>
                <a:srgbClr val="E20018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2670" y="3617922"/>
            <a:ext cx="15937069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Nous identifions plusieurs facteurs de risques liés à l’équipement au domicile, à l’équipement de travail et à l’organisation du travail : 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Faible accès à un poste de travail ergonomique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73% des salarié·es n’ont pas accès à un poste de travail ergonomique et 36% ressentent des douleurs physiques inhabituelles (enquête CGT-CGI 2020) =&gt; garantir l’accès à un poste de travail ergonomique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tou·tes.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Surexposition aux écrans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15% des salarié·es ressentent des douleurs inhabituelles aux yeux et 12% à la tête (enquête CGT-CGI 2020) =&gt; disposer d’un matériel adapté (grand écran, filtre lumière bleue, luminosité réglable, imprimante etc.) et organiser le travail pour limiter l’exposition.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Surexposition aux nuisances sonores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pour plus de 80% des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télétravailleurs·euses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 pollution sonore a des répercussions sur leurs comportements et dégrade leur qualité de travail (enquête IFOP 2020) =&gt; disposer d’un casque antibruit efficace.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3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54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Télétravail :  </a:t>
            </a:r>
            <a:r>
              <a:rPr lang="fr-FR" sz="5400" kern="0" dirty="0" smtClean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télétravail</a:t>
            </a:r>
            <a:endParaRPr lang="fr-FR" sz="54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55530" y="2286000"/>
            <a:ext cx="15925798" cy="707886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lvl="1">
              <a:buClr>
                <a:schemeClr val="accent4"/>
              </a:buClr>
            </a:pPr>
            <a:r>
              <a:rPr lang="fr-FR" sz="4000" dirty="0">
                <a:solidFill>
                  <a:srgbClr val="E20018"/>
                </a:solidFill>
                <a:cs typeface="Arial" pitchFamily="34" charset="0"/>
              </a:rPr>
              <a:t>Prévention des </a:t>
            </a:r>
            <a:r>
              <a:rPr lang="fr-FR" sz="4000" dirty="0" smtClean="0">
                <a:solidFill>
                  <a:srgbClr val="E20018"/>
                </a:solidFill>
                <a:cs typeface="Arial" pitchFamily="34" charset="0"/>
              </a:rPr>
              <a:t>risques organisationnels et relationnels et des TMS 2/3</a:t>
            </a:r>
            <a:endParaRPr lang="fr-FR" sz="4000" dirty="0">
              <a:solidFill>
                <a:srgbClr val="E20018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2670" y="3617922"/>
            <a:ext cx="1593706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 télétravail représente malheureusement un risque accru de violences conjugales. Sur ce sujet, des mesures peuvent être prises pour les prévenir : 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Intégrer les violences intrafamiliales dans le document unique d’évaluation des risques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Mettre en place un dispositif de signalement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Mettre en place une information systématique </a:t>
            </a:r>
            <a:r>
              <a:rPr lang="fr-FR" sz="2800" b="1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tou·tes les </a:t>
            </a: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salarié·es via une heure annuelle de sensibilisation et la remise d’une brochure complète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Former l’encadrement à la détection de ces violences</a:t>
            </a:r>
            <a:endParaRPr lang="fr-FR" sz="2800" b="1" dirty="0">
              <a:solidFill>
                <a:srgbClr val="E200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8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54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Télétravail :  </a:t>
            </a:r>
            <a:r>
              <a:rPr lang="fr-FR" sz="5400" kern="0" dirty="0" smtClean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télétravail</a:t>
            </a:r>
            <a:endParaRPr lang="fr-FR" sz="54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55530" y="2286000"/>
            <a:ext cx="15925798" cy="707886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lvl="1">
              <a:buClr>
                <a:schemeClr val="accent4"/>
              </a:buClr>
            </a:pPr>
            <a:r>
              <a:rPr lang="fr-FR" sz="4000" dirty="0">
                <a:solidFill>
                  <a:srgbClr val="E20018"/>
                </a:solidFill>
                <a:cs typeface="Arial" pitchFamily="34" charset="0"/>
              </a:rPr>
              <a:t>Prévention des </a:t>
            </a:r>
            <a:r>
              <a:rPr lang="fr-FR" sz="4000" dirty="0" smtClean="0">
                <a:solidFill>
                  <a:srgbClr val="E20018"/>
                </a:solidFill>
                <a:cs typeface="Arial" pitchFamily="34" charset="0"/>
              </a:rPr>
              <a:t>risques organisationnels et relationnels et des TMS 3/3</a:t>
            </a:r>
            <a:endParaRPr lang="fr-FR" sz="4000" dirty="0">
              <a:solidFill>
                <a:srgbClr val="E20018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2670" y="3617922"/>
            <a:ext cx="15937069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 mesures peuvent également être prises pour protéger les victimes de violences conjugales : 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Donner droit à des absences rémunérées dès le signalement des violences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la mobilité géographique et fonctionnelle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Autoriser la démission sans préavis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Pouvoir déclarer des violences comme accident du travail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Prendre en charge les frais judiciaires et médicaux</a:t>
            </a:r>
          </a:p>
        </p:txBody>
      </p:sp>
    </p:spTree>
    <p:extLst>
      <p:ext uri="{BB962C8B-B14F-4D97-AF65-F5344CB8AC3E}">
        <p14:creationId xmlns:p14="http://schemas.microsoft.com/office/powerpoint/2010/main" val="2102300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54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Télétravail :  </a:t>
            </a:r>
            <a:r>
              <a:rPr lang="fr-FR" sz="5400" kern="0" dirty="0" smtClean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télétravail</a:t>
            </a:r>
            <a:endParaRPr lang="fr-FR" sz="54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55530" y="2286000"/>
            <a:ext cx="15925798" cy="707886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lvl="1">
              <a:buClr>
                <a:schemeClr val="accent4"/>
              </a:buClr>
            </a:pPr>
            <a:r>
              <a:rPr lang="fr-FR" sz="4000" dirty="0" smtClean="0">
                <a:solidFill>
                  <a:srgbClr val="E20018"/>
                </a:solidFill>
                <a:cs typeface="Arial" pitchFamily="34" charset="0"/>
              </a:rPr>
              <a:t>L’équipement nécessaire au télétravail 1/3</a:t>
            </a:r>
            <a:endParaRPr lang="fr-FR" sz="4000" dirty="0">
              <a:solidFill>
                <a:srgbClr val="E20018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2670" y="3617922"/>
            <a:ext cx="15937069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L’utilisation de son domicile à usage professionnel pose une question d’assurance. Pour cela, deux solutions : 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L’assurance de CGI couvre les dommages matériels de biens CGI ou personnels,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L’assurance du ou de la salarié·e couvre les dommages matériels de biens CGI ou personnels, et CGI prend en charge l’éventuel surcoût que cela représente.</a:t>
            </a:r>
          </a:p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 des travaux sont rendus nécessaires, les frais engendrés sont pris en charge par CGI.</a:t>
            </a:r>
          </a:p>
        </p:txBody>
      </p:sp>
    </p:spTree>
    <p:extLst>
      <p:ext uri="{BB962C8B-B14F-4D97-AF65-F5344CB8AC3E}">
        <p14:creationId xmlns:p14="http://schemas.microsoft.com/office/powerpoint/2010/main" val="22377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54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Télétravail :  </a:t>
            </a:r>
            <a:r>
              <a:rPr lang="fr-FR" sz="5400" kern="0" dirty="0" smtClean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télétravail</a:t>
            </a:r>
            <a:endParaRPr lang="fr-FR" sz="54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55530" y="2286000"/>
            <a:ext cx="15925798" cy="707886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lvl="1">
              <a:buClr>
                <a:schemeClr val="accent4"/>
              </a:buClr>
            </a:pPr>
            <a:r>
              <a:rPr lang="fr-FR" sz="4000" dirty="0" smtClean="0">
                <a:solidFill>
                  <a:srgbClr val="E20018"/>
                </a:solidFill>
                <a:cs typeface="Arial" pitchFamily="34" charset="0"/>
              </a:rPr>
              <a:t>L’équipement nécessaire au télétravail 2/3</a:t>
            </a:r>
            <a:endParaRPr lang="fr-FR" sz="4000" dirty="0">
              <a:solidFill>
                <a:srgbClr val="E20018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2670" y="3617922"/>
            <a:ext cx="15937069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Pour télétravailler dans de bonnes conditions matérielle, selon l’enquête CGT-CGI réalisée au printemps 2020 : 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78% des salarié·es estiment que CGI devrait prendre en charge l’équipement d’un poste de travail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ergonomique.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70% des salarié·es pensent qu’il faut une prise en charge sous la forme d’un forfait mensuel.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88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54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Télétravail :  </a:t>
            </a:r>
            <a:r>
              <a:rPr lang="fr-FR" sz="5400" kern="0" dirty="0" smtClean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télétravail</a:t>
            </a:r>
            <a:endParaRPr lang="fr-FR" sz="54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55530" y="2286000"/>
            <a:ext cx="15925798" cy="707886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lvl="1">
              <a:buClr>
                <a:schemeClr val="accent4"/>
              </a:buClr>
            </a:pPr>
            <a:r>
              <a:rPr lang="fr-FR" sz="4000" dirty="0" smtClean="0">
                <a:solidFill>
                  <a:srgbClr val="E20018"/>
                </a:solidFill>
                <a:cs typeface="Arial" pitchFamily="34" charset="0"/>
              </a:rPr>
              <a:t>L’équipement nécessaire au télétravail 3/3</a:t>
            </a:r>
            <a:endParaRPr lang="fr-FR" sz="4000" dirty="0">
              <a:solidFill>
                <a:srgbClr val="E20018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2670" y="3617922"/>
            <a:ext cx="15937069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CGT-CGI revendique donc ce qui suit : 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Fourniture, par l’employeur, du matériel de base en fonction des besoins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: chaise, bureau, écran, connexion internet, téléphone professionnel, lampe de bureau, imprimante, papier, fournitures de bureau, casque audio réducteur de bruit, clavier avec pavé numérique, tapis de souris, souris ergonomique, multiprise parafoudre.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Prise en charge forfaitaire mensuelle de 200€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pour prendre en compte les dépenses engendrées (notamment eau, gaz, électricité ~20€/mois et internet ~50€/mois), ainsi que la mise à disposition d’une partie de son logement pour un usage professionnel (~130€/mois pour 2j/semaine).</a:t>
            </a:r>
          </a:p>
          <a:p>
            <a:pPr marL="457200" indent="-457200" algn="just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Intégration d’un point sur le matériel en télétravail lors de la visite médicale obligatoire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à la médecine du travail pour tou·tes les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télétravailleurs·euses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98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3785</TotalTime>
  <Words>813</Words>
  <Application>Microsoft Office PowerPoint</Application>
  <PresentationFormat>Personnalisé</PresentationFormat>
  <Paragraphs>63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Ink Free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CGT, outil d’émancipation et de solidarité pour toutes et tous</dc:title>
  <dc:creator>KANOUNI, Randja</dc:creator>
  <cp:lastModifiedBy>Boutahra, Saïd</cp:lastModifiedBy>
  <cp:revision>152</cp:revision>
  <dcterms:created xsi:type="dcterms:W3CDTF">2019-11-12T16:24:23Z</dcterms:created>
  <dcterms:modified xsi:type="dcterms:W3CDTF">2020-12-15T08:56:34Z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2019-10-27T00:00:00Z</vt:filetime>
  </property>
  <property fmtid="{D5CDD505-2E9C-101B-9397-08002B2CF9AE}" pid="3" name="Creator">
    <vt:lpwstr>Microsoft® Publisher 2016</vt:lpwstr>
  </property>
  <property fmtid="{D5CDD505-2E9C-101B-9397-08002B2CF9AE}" pid="4" name="LastSaved">
    <vt:filetime>2019-11-12T00:00:00Z</vt:filetime>
  </property>
</Properties>
</file>